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511E3D6-D148-4EA8-B788-08DF32294542}" type="datetimeFigureOut">
              <a:rPr lang="en-GB" smtClean="0"/>
              <a:t>29/07/2018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12663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11E3D6-D148-4EA8-B788-08DF32294542}" type="datetimeFigureOut">
              <a:rPr lang="en-GB" smtClean="0"/>
              <a:t>29/07/2018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3622755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11E3D6-D148-4EA8-B788-08DF32294542}" type="datetimeFigureOut">
              <a:rPr lang="en-GB" smtClean="0"/>
              <a:t>29/07/2018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1386645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11E3D6-D148-4EA8-B788-08DF32294542}" type="datetimeFigureOut">
              <a:rPr lang="en-GB" smtClean="0"/>
              <a:t>29/07/2018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4108426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1E3D6-D148-4EA8-B788-08DF32294542}" type="datetimeFigureOut">
              <a:rPr lang="en-GB" smtClean="0"/>
              <a:t>29/07/2018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277992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511E3D6-D148-4EA8-B788-08DF32294542}" type="datetimeFigureOut">
              <a:rPr lang="en-GB" smtClean="0"/>
              <a:t>29/07/2018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161494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511E3D6-D148-4EA8-B788-08DF32294542}" type="datetimeFigureOut">
              <a:rPr lang="en-GB" smtClean="0"/>
              <a:t>29/07/2018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3769832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511E3D6-D148-4EA8-B788-08DF32294542}" type="datetimeFigureOut">
              <a:rPr lang="en-GB" smtClean="0"/>
              <a:t>29/07/2018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1408969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1E3D6-D148-4EA8-B788-08DF32294542}" type="datetimeFigureOut">
              <a:rPr lang="en-GB" smtClean="0"/>
              <a:t>29/07/2018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98791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11E3D6-D148-4EA8-B788-08DF32294542}" type="datetimeFigureOut">
              <a:rPr lang="en-GB" smtClean="0"/>
              <a:t>29/07/2018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268275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11E3D6-D148-4EA8-B788-08DF32294542}" type="datetimeFigureOut">
              <a:rPr lang="en-GB" smtClean="0"/>
              <a:t>29/07/2018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A3B75B-1784-46F0-8416-AAC2009FE9E9}" type="slidenum">
              <a:rPr lang="en-GB" smtClean="0"/>
              <a:t>‹#›</a:t>
            </a:fld>
            <a:endParaRPr lang="en-GB"/>
          </a:p>
        </p:txBody>
      </p:sp>
    </p:spTree>
    <p:extLst>
      <p:ext uri="{BB962C8B-B14F-4D97-AF65-F5344CB8AC3E}">
        <p14:creationId xmlns:p14="http://schemas.microsoft.com/office/powerpoint/2010/main" val="238656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11E3D6-D148-4EA8-B788-08DF32294542}" type="datetimeFigureOut">
              <a:rPr lang="en-GB" smtClean="0"/>
              <a:t>29/07/2018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3B75B-1784-46F0-8416-AAC2009FE9E9}" type="slidenum">
              <a:rPr lang="en-GB" smtClean="0"/>
              <a:t>‹#›</a:t>
            </a:fld>
            <a:endParaRPr lang="en-GB"/>
          </a:p>
        </p:txBody>
      </p:sp>
    </p:spTree>
    <p:extLst>
      <p:ext uri="{BB962C8B-B14F-4D97-AF65-F5344CB8AC3E}">
        <p14:creationId xmlns:p14="http://schemas.microsoft.com/office/powerpoint/2010/main" val="3728171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iki.ece.cmu.edu/ddl/index.php/Manufactur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iki.ece.cmu.edu/ddl/index.php/Heuristi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iki.ece.cmu.edu/ddl/index.php/Life_cycle_assessment" TargetMode="External"/><Relationship Id="rId2" Type="http://schemas.openxmlformats.org/officeDocument/2006/relationships/hyperlink" Target="http://wiki.ece.cmu.edu/ddl/index.php/Environmental_issues" TargetMode="External"/><Relationship Id="rId1" Type="http://schemas.openxmlformats.org/officeDocument/2006/relationships/slideLayout" Target="../slideLayouts/slideLayout2.xml"/><Relationship Id="rId4" Type="http://schemas.openxmlformats.org/officeDocument/2006/relationships/hyperlink" Target="http://wiki.ece.cmu.edu/ddl/index.php/Sustainable_developme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3848" y="349631"/>
            <a:ext cx="9144000" cy="2387600"/>
          </a:xfrm>
        </p:spPr>
        <p:txBody>
          <a:bodyPr/>
          <a:lstStyle/>
          <a:p>
            <a:r>
              <a:rPr lang="en-GB" dirty="0" smtClean="0"/>
              <a:t>Engineering Business Skills 2</a:t>
            </a:r>
            <a:endParaRPr lang="en-GB" dirty="0"/>
          </a:p>
        </p:txBody>
      </p:sp>
      <p:sp>
        <p:nvSpPr>
          <p:cNvPr id="3" name="Subtitle 2"/>
          <p:cNvSpPr>
            <a:spLocks noGrp="1"/>
          </p:cNvSpPr>
          <p:nvPr>
            <p:ph type="subTitle" idx="1"/>
          </p:nvPr>
        </p:nvSpPr>
        <p:spPr>
          <a:xfrm>
            <a:off x="1433848" y="3705069"/>
            <a:ext cx="9144000" cy="1655762"/>
          </a:xfrm>
        </p:spPr>
        <p:txBody>
          <a:bodyPr/>
          <a:lstStyle/>
          <a:p>
            <a:r>
              <a:rPr lang="en-GB" dirty="0" smtClean="0"/>
              <a:t>Learning Outcome 3: Analysis and Evaluation of an Engineering </a:t>
            </a:r>
            <a:r>
              <a:rPr lang="en-GB" dirty="0" smtClean="0"/>
              <a:t>Design</a:t>
            </a:r>
          </a:p>
          <a:p>
            <a:endParaRPr lang="en-GB" dirty="0"/>
          </a:p>
          <a:p>
            <a:r>
              <a:rPr lang="en-GB" dirty="0" smtClean="0"/>
              <a:t>Presentation 1:  DESIGN PERSPECTIVES</a:t>
            </a:r>
            <a:endParaRPr lang="en-GB" dirty="0"/>
          </a:p>
        </p:txBody>
      </p:sp>
    </p:spTree>
    <p:extLst>
      <p:ext uri="{BB962C8B-B14F-4D97-AF65-F5344CB8AC3E}">
        <p14:creationId xmlns:p14="http://schemas.microsoft.com/office/powerpoint/2010/main" val="3453858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Failure mode and effects analysis</a:t>
            </a:r>
            <a:endParaRPr lang="en-GB" b="1" dirty="0"/>
          </a:p>
        </p:txBody>
      </p:sp>
      <p:sp>
        <p:nvSpPr>
          <p:cNvPr id="3" name="Content Placeholder 2"/>
          <p:cNvSpPr>
            <a:spLocks noGrp="1"/>
          </p:cNvSpPr>
          <p:nvPr>
            <p:ph idx="1"/>
          </p:nvPr>
        </p:nvSpPr>
        <p:spPr/>
        <p:txBody>
          <a:bodyPr>
            <a:normAutofit lnSpcReduction="10000"/>
          </a:bodyPr>
          <a:lstStyle/>
          <a:p>
            <a:pPr marL="0" indent="0">
              <a:buNone/>
            </a:pPr>
            <a:r>
              <a:rPr lang="en-US" dirty="0"/>
              <a:t>FMEA is a systematic set of activities intended to help a designer or engineer to analyze the design of a system (product or process) to assure that, to the extent possible, potential failures, their associated causes, and their potential effects have been considered and addressed. The goals of FMEA are to:</a:t>
            </a:r>
            <a:endParaRPr lang="en-GB" dirty="0"/>
          </a:p>
          <a:p>
            <a:r>
              <a:rPr lang="en-US" dirty="0"/>
              <a:t>Identify ways in which a product may fail</a:t>
            </a:r>
            <a:endParaRPr lang="en-GB" dirty="0"/>
          </a:p>
          <a:p>
            <a:r>
              <a:rPr lang="en-US" dirty="0"/>
              <a:t>Examine the effects of failure on the customer</a:t>
            </a:r>
            <a:endParaRPr lang="en-GB" dirty="0"/>
          </a:p>
          <a:p>
            <a:r>
              <a:rPr lang="en-US" dirty="0"/>
              <a:t>Determine the causes of each failure</a:t>
            </a:r>
            <a:endParaRPr lang="en-GB" dirty="0"/>
          </a:p>
          <a:p>
            <a:r>
              <a:rPr lang="en-US" dirty="0"/>
              <a:t>List methods of detecting potential failures before production</a:t>
            </a:r>
            <a:endParaRPr lang="en-GB" dirty="0"/>
          </a:p>
          <a:p>
            <a:r>
              <a:rPr lang="en-US" dirty="0"/>
              <a:t>Identify and implement corrective actions</a:t>
            </a:r>
            <a:endParaRPr lang="en-GB" dirty="0"/>
          </a:p>
          <a:p>
            <a:pPr marL="0" indent="0">
              <a:buNone/>
            </a:pPr>
            <a:endParaRPr lang="en-GB" dirty="0"/>
          </a:p>
        </p:txBody>
      </p:sp>
    </p:spTree>
    <p:extLst>
      <p:ext uri="{BB962C8B-B14F-4D97-AF65-F5344CB8AC3E}">
        <p14:creationId xmlns:p14="http://schemas.microsoft.com/office/powerpoint/2010/main" val="319123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Design perspectives</a:t>
            </a:r>
            <a:endParaRPr lang="en-GB" b="1" dirty="0"/>
          </a:p>
        </p:txBody>
      </p:sp>
      <p:sp>
        <p:nvSpPr>
          <p:cNvPr id="3" name="Content Placeholder 2"/>
          <p:cNvSpPr>
            <a:spLocks noGrp="1"/>
          </p:cNvSpPr>
          <p:nvPr>
            <p:ph idx="1"/>
          </p:nvPr>
        </p:nvSpPr>
        <p:spPr/>
        <p:txBody>
          <a:bodyPr/>
          <a:lstStyle/>
          <a:p>
            <a:pPr marL="0" indent="0">
              <a:buNone/>
            </a:pPr>
            <a:r>
              <a:rPr lang="en-US" dirty="0" smtClean="0"/>
              <a:t>When a product is being designed different priorities and perspectives may be applied.</a:t>
            </a:r>
          </a:p>
          <a:p>
            <a:pPr marL="0" indent="0">
              <a:buNone/>
            </a:pPr>
            <a:endParaRPr lang="en-US" dirty="0" smtClean="0"/>
          </a:p>
          <a:p>
            <a:pPr marL="0" indent="0">
              <a:buNone/>
            </a:pPr>
            <a:r>
              <a:rPr lang="en-US" dirty="0" smtClean="0"/>
              <a:t>The </a:t>
            </a:r>
            <a:r>
              <a:rPr lang="en-US" dirty="0"/>
              <a:t>acronym </a:t>
            </a:r>
            <a:r>
              <a:rPr lang="en-US" b="1" dirty="0"/>
              <a:t>DFX</a:t>
            </a:r>
            <a:r>
              <a:rPr lang="en-US" dirty="0"/>
              <a:t> refers to "Design For X", where X is a set of criteria or perspectives to be considered explicitly and systematically when accounting for the downstream implications of design choices. </a:t>
            </a:r>
            <a:endParaRPr lang="en-GB" dirty="0"/>
          </a:p>
        </p:txBody>
      </p:sp>
    </p:spTree>
    <p:extLst>
      <p:ext uri="{BB962C8B-B14F-4D97-AF65-F5344CB8AC3E}">
        <p14:creationId xmlns:p14="http://schemas.microsoft.com/office/powerpoint/2010/main" val="295211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b="1" dirty="0" smtClean="0"/>
              <a:t>DFX</a:t>
            </a:r>
            <a:endParaRPr lang="en-GB" b="1" dirty="0"/>
          </a:p>
        </p:txBody>
      </p:sp>
      <p:sp>
        <p:nvSpPr>
          <p:cNvPr id="5" name="Content Placeholder 4"/>
          <p:cNvSpPr>
            <a:spLocks noGrp="1"/>
          </p:cNvSpPr>
          <p:nvPr>
            <p:ph sz="half" idx="1"/>
          </p:nvPr>
        </p:nvSpPr>
        <p:spPr>
          <a:xfrm>
            <a:off x="838200" y="1825625"/>
            <a:ext cx="7777766" cy="4351338"/>
          </a:xfrm>
        </p:spPr>
        <p:txBody>
          <a:bodyPr>
            <a:normAutofit fontScale="92500" lnSpcReduction="20000"/>
          </a:bodyPr>
          <a:lstStyle/>
          <a:p>
            <a:pPr marL="0" indent="0">
              <a:buNone/>
            </a:pPr>
            <a:r>
              <a:rPr lang="en-US" b="1" dirty="0" smtClean="0"/>
              <a:t>DFF</a:t>
            </a:r>
            <a:r>
              <a:rPr lang="en-US" dirty="0" smtClean="0"/>
              <a:t>: 		Design for function</a:t>
            </a:r>
            <a:endParaRPr lang="en-GB" dirty="0" smtClean="0"/>
          </a:p>
          <a:p>
            <a:pPr marL="0" indent="0">
              <a:buNone/>
            </a:pPr>
            <a:r>
              <a:rPr lang="en-US" dirty="0" smtClean="0"/>
              <a:t> </a:t>
            </a:r>
            <a:endParaRPr lang="en-GB" dirty="0" smtClean="0"/>
          </a:p>
          <a:p>
            <a:pPr marL="0" indent="0">
              <a:buNone/>
            </a:pPr>
            <a:r>
              <a:rPr lang="en-US" b="1" dirty="0" smtClean="0"/>
              <a:t>DFA</a:t>
            </a:r>
            <a:r>
              <a:rPr lang="en-US" dirty="0" smtClean="0"/>
              <a:t>: 		Design for assembly</a:t>
            </a:r>
            <a:endParaRPr lang="en-GB" dirty="0" smtClean="0"/>
          </a:p>
          <a:p>
            <a:pPr marL="0" indent="0">
              <a:buNone/>
            </a:pPr>
            <a:r>
              <a:rPr lang="en-US" dirty="0" smtClean="0"/>
              <a:t> </a:t>
            </a:r>
            <a:endParaRPr lang="en-GB" dirty="0" smtClean="0"/>
          </a:p>
          <a:p>
            <a:pPr marL="0" indent="0">
              <a:buNone/>
            </a:pPr>
            <a:r>
              <a:rPr lang="en-US" b="1" dirty="0" smtClean="0"/>
              <a:t>DFD</a:t>
            </a:r>
            <a:r>
              <a:rPr lang="en-US" dirty="0" smtClean="0"/>
              <a:t>: 		Design for disassembly</a:t>
            </a:r>
            <a:endParaRPr lang="en-GB" dirty="0" smtClean="0"/>
          </a:p>
          <a:p>
            <a:pPr marL="0" indent="0">
              <a:buNone/>
            </a:pPr>
            <a:r>
              <a:rPr lang="en-US" dirty="0" smtClean="0"/>
              <a:t> </a:t>
            </a:r>
            <a:endParaRPr lang="en-GB" dirty="0" smtClean="0"/>
          </a:p>
          <a:p>
            <a:pPr marL="0" indent="0">
              <a:buNone/>
            </a:pPr>
            <a:r>
              <a:rPr lang="en-US" b="1" dirty="0" smtClean="0"/>
              <a:t>DFM</a:t>
            </a:r>
            <a:r>
              <a:rPr lang="en-US" dirty="0" smtClean="0"/>
              <a:t>: 		Design for manufacturing</a:t>
            </a:r>
            <a:endParaRPr lang="en-GB" dirty="0" smtClean="0"/>
          </a:p>
          <a:p>
            <a:pPr marL="0" indent="0">
              <a:buNone/>
            </a:pPr>
            <a:r>
              <a:rPr lang="en-US" dirty="0" smtClean="0"/>
              <a:t> </a:t>
            </a:r>
            <a:endParaRPr lang="en-GB" dirty="0" smtClean="0"/>
          </a:p>
          <a:p>
            <a:pPr marL="0" indent="0">
              <a:buNone/>
            </a:pPr>
            <a:r>
              <a:rPr lang="en-US" b="1" dirty="0" smtClean="0"/>
              <a:t>DFMA</a:t>
            </a:r>
            <a:r>
              <a:rPr lang="en-US" dirty="0" smtClean="0"/>
              <a:t>: 	Design for manufacturing and assembly</a:t>
            </a:r>
            <a:endParaRPr lang="en-GB" dirty="0" smtClean="0"/>
          </a:p>
          <a:p>
            <a:pPr marL="0" indent="0">
              <a:buNone/>
            </a:pPr>
            <a:r>
              <a:rPr lang="en-US" dirty="0" smtClean="0"/>
              <a:t> </a:t>
            </a:r>
            <a:endParaRPr lang="en-GB" dirty="0" smtClean="0"/>
          </a:p>
          <a:p>
            <a:pPr marL="0" indent="0">
              <a:buNone/>
            </a:pPr>
            <a:endParaRPr lang="en-GB" dirty="0"/>
          </a:p>
        </p:txBody>
      </p:sp>
    </p:spTree>
    <p:extLst>
      <p:ext uri="{BB962C8B-B14F-4D97-AF65-F5344CB8AC3E}">
        <p14:creationId xmlns:p14="http://schemas.microsoft.com/office/powerpoint/2010/main" val="176427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DFX</a:t>
            </a:r>
            <a:endParaRPr lang="en-GB" b="1" dirty="0"/>
          </a:p>
        </p:txBody>
      </p:sp>
      <p:sp>
        <p:nvSpPr>
          <p:cNvPr id="4" name="Content Placeholder 5"/>
          <p:cNvSpPr>
            <a:spLocks noGrp="1"/>
          </p:cNvSpPr>
          <p:nvPr>
            <p:ph idx="1"/>
          </p:nvPr>
        </p:nvSpPr>
        <p:spPr/>
        <p:txBody>
          <a:bodyPr>
            <a:normAutofit lnSpcReduction="10000"/>
          </a:bodyPr>
          <a:lstStyle/>
          <a:p>
            <a:pPr marL="0" indent="0">
              <a:buNone/>
            </a:pPr>
            <a:r>
              <a:rPr lang="en-US" b="1" dirty="0" smtClean="0"/>
              <a:t>DFE</a:t>
            </a:r>
            <a:r>
              <a:rPr lang="en-US" dirty="0" smtClean="0"/>
              <a:t>: 		Design for environment</a:t>
            </a:r>
            <a:endParaRPr lang="en-GB" dirty="0" smtClean="0"/>
          </a:p>
          <a:p>
            <a:pPr marL="0" indent="0">
              <a:buNone/>
            </a:pPr>
            <a:r>
              <a:rPr lang="en-US" dirty="0" smtClean="0"/>
              <a:t> </a:t>
            </a:r>
            <a:endParaRPr lang="en-GB" dirty="0" smtClean="0"/>
          </a:p>
          <a:p>
            <a:pPr marL="0" indent="0">
              <a:buNone/>
            </a:pPr>
            <a:r>
              <a:rPr lang="en-US" b="1" dirty="0" err="1" smtClean="0"/>
              <a:t>DFMaint</a:t>
            </a:r>
            <a:r>
              <a:rPr lang="en-US" dirty="0" smtClean="0"/>
              <a:t>: 	Design for maintainability</a:t>
            </a:r>
            <a:endParaRPr lang="en-GB" dirty="0" smtClean="0"/>
          </a:p>
          <a:p>
            <a:pPr marL="0" indent="0">
              <a:buNone/>
            </a:pPr>
            <a:r>
              <a:rPr lang="en-US" dirty="0" smtClean="0"/>
              <a:t> </a:t>
            </a:r>
            <a:endParaRPr lang="en-GB" dirty="0" smtClean="0"/>
          </a:p>
          <a:p>
            <a:pPr marL="0" indent="0">
              <a:buNone/>
            </a:pPr>
            <a:r>
              <a:rPr lang="en-US" b="1" dirty="0" smtClean="0"/>
              <a:t>DFR</a:t>
            </a:r>
            <a:r>
              <a:rPr lang="en-US" dirty="0" smtClean="0"/>
              <a:t>: 		Design for reliability</a:t>
            </a:r>
            <a:endParaRPr lang="en-GB" dirty="0" smtClean="0"/>
          </a:p>
          <a:p>
            <a:pPr marL="0" indent="0">
              <a:buNone/>
            </a:pPr>
            <a:r>
              <a:rPr lang="en-US" dirty="0" smtClean="0"/>
              <a:t> </a:t>
            </a:r>
            <a:endParaRPr lang="en-GB" dirty="0" smtClean="0"/>
          </a:p>
          <a:p>
            <a:pPr marL="0" indent="0">
              <a:buNone/>
            </a:pPr>
            <a:r>
              <a:rPr lang="en-US" b="1" dirty="0" smtClean="0"/>
              <a:t>DFS</a:t>
            </a:r>
            <a:r>
              <a:rPr lang="en-US" dirty="0" smtClean="0"/>
              <a:t>: 		Design for safety</a:t>
            </a:r>
            <a:endParaRPr lang="en-GB" dirty="0" smtClean="0"/>
          </a:p>
          <a:p>
            <a:pPr marL="0" indent="0">
              <a:buNone/>
            </a:pPr>
            <a:r>
              <a:rPr lang="en-US" dirty="0" smtClean="0"/>
              <a:t> </a:t>
            </a:r>
            <a:endParaRPr lang="en-GB" dirty="0" smtClean="0"/>
          </a:p>
          <a:p>
            <a:pPr marL="0" indent="0">
              <a:buNone/>
            </a:pPr>
            <a:r>
              <a:rPr lang="en-US" b="1" dirty="0" smtClean="0"/>
              <a:t>DFU</a:t>
            </a:r>
            <a:r>
              <a:rPr lang="en-US" dirty="0" smtClean="0"/>
              <a:t>: 		Design for usability / ergonomics</a:t>
            </a:r>
            <a:endParaRPr lang="en-GB" dirty="0" smtClean="0"/>
          </a:p>
          <a:p>
            <a:endParaRPr lang="en-GB" dirty="0"/>
          </a:p>
        </p:txBody>
      </p:sp>
    </p:spTree>
    <p:extLst>
      <p:ext uri="{BB962C8B-B14F-4D97-AF65-F5344CB8AC3E}">
        <p14:creationId xmlns:p14="http://schemas.microsoft.com/office/powerpoint/2010/main" val="175916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Design for </a:t>
            </a:r>
            <a:r>
              <a:rPr lang="en-US" b="1" dirty="0" smtClean="0"/>
              <a:t>function</a:t>
            </a:r>
            <a:endParaRPr lang="en-GB" b="1" dirty="0"/>
          </a:p>
        </p:txBody>
      </p:sp>
      <p:sp>
        <p:nvSpPr>
          <p:cNvPr id="3" name="Content Placeholder 2"/>
          <p:cNvSpPr>
            <a:spLocks noGrp="1"/>
          </p:cNvSpPr>
          <p:nvPr>
            <p:ph idx="1"/>
          </p:nvPr>
        </p:nvSpPr>
        <p:spPr/>
        <p:txBody>
          <a:bodyPr/>
          <a:lstStyle/>
          <a:p>
            <a:r>
              <a:rPr lang="en-US" dirty="0"/>
              <a:t>The item will be </a:t>
            </a:r>
            <a:r>
              <a:rPr lang="en-US" dirty="0" smtClean="0"/>
              <a:t>analyzed </a:t>
            </a:r>
            <a:r>
              <a:rPr lang="en-US" dirty="0"/>
              <a:t>to ascertain if it is fit for its primary purpose; this will typically involve mathematical techniques and practical testing.</a:t>
            </a:r>
            <a:endParaRPr lang="en-GB" b="1" dirty="0"/>
          </a:p>
          <a:p>
            <a:pPr marL="0" indent="0">
              <a:buNone/>
            </a:pPr>
            <a:endParaRPr lang="en-GB" dirty="0"/>
          </a:p>
        </p:txBody>
      </p:sp>
      <p:pic>
        <p:nvPicPr>
          <p:cNvPr id="3074" name="Picture 2" descr="C:\Users\in10ds\AppData\Local\Microsoft\Windows\Temporary Internet Files\Content.IE5\954WIT0T\milk-packaging-design-27[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2838" y="3495676"/>
            <a:ext cx="5124450" cy="336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97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Design for manufacturing and </a:t>
            </a:r>
            <a:r>
              <a:rPr lang="en-US" b="1" dirty="0" smtClean="0"/>
              <a:t>assembly</a:t>
            </a:r>
            <a:endParaRPr lang="en-GB" b="1" dirty="0"/>
          </a:p>
        </p:txBody>
      </p:sp>
      <p:sp>
        <p:nvSpPr>
          <p:cNvPr id="3" name="Content Placeholder 2"/>
          <p:cNvSpPr>
            <a:spLocks noGrp="1"/>
          </p:cNvSpPr>
          <p:nvPr>
            <p:ph idx="1"/>
          </p:nvPr>
        </p:nvSpPr>
        <p:spPr/>
        <p:txBody>
          <a:bodyPr/>
          <a:lstStyle/>
          <a:p>
            <a:r>
              <a:rPr lang="en-US" dirty="0"/>
              <a:t>Design for </a:t>
            </a:r>
            <a:r>
              <a:rPr lang="en-US" u="sng" dirty="0">
                <a:hlinkClick r:id="rId2" tooltip="Manufacturing"/>
              </a:rPr>
              <a:t>manufacturing</a:t>
            </a:r>
            <a:r>
              <a:rPr lang="en-US" dirty="0"/>
              <a:t> </a:t>
            </a:r>
            <a:r>
              <a:rPr lang="en-US" dirty="0" smtClean="0"/>
              <a:t>and assembly</a:t>
            </a:r>
            <a:r>
              <a:rPr lang="en-US" dirty="0"/>
              <a:t> (also called DFM, DFA, or DFMA) refers to the set of tools, methods and processes for analyzing the manufacturing consequences of design </a:t>
            </a:r>
            <a:r>
              <a:rPr lang="en-US" dirty="0" smtClean="0"/>
              <a:t>decisions.</a:t>
            </a:r>
          </a:p>
          <a:p>
            <a:r>
              <a:rPr lang="en-US" dirty="0" smtClean="0"/>
              <a:t>It aims to</a:t>
            </a:r>
            <a:r>
              <a:rPr lang="en-US" dirty="0" smtClean="0"/>
              <a:t> </a:t>
            </a:r>
            <a:r>
              <a:rPr lang="en-US" dirty="0" smtClean="0"/>
              <a:t>improve</a:t>
            </a:r>
            <a:r>
              <a:rPr lang="en-US" dirty="0" smtClean="0"/>
              <a:t> </a:t>
            </a:r>
            <a:r>
              <a:rPr lang="en-US" dirty="0"/>
              <a:t>a design in order to reduce manufacturing cost and complexity.</a:t>
            </a:r>
            <a:endParaRPr lang="en-GB" dirty="0"/>
          </a:p>
          <a:p>
            <a:pPr marL="0" indent="0">
              <a:buNone/>
            </a:pPr>
            <a:endParaRPr lang="en-GB" dirty="0"/>
          </a:p>
        </p:txBody>
      </p:sp>
    </p:spTree>
    <p:extLst>
      <p:ext uri="{BB962C8B-B14F-4D97-AF65-F5344CB8AC3E}">
        <p14:creationId xmlns:p14="http://schemas.microsoft.com/office/powerpoint/2010/main" val="194224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DFMA </a:t>
            </a:r>
            <a:r>
              <a:rPr lang="en-US" b="1" dirty="0" smtClean="0"/>
              <a:t>Guidelines</a:t>
            </a:r>
            <a:endParaRPr lang="en-GB" b="1" dirty="0"/>
          </a:p>
        </p:txBody>
      </p:sp>
      <p:sp>
        <p:nvSpPr>
          <p:cNvPr id="3" name="Content Placeholder 2"/>
          <p:cNvSpPr>
            <a:spLocks noGrp="1"/>
          </p:cNvSpPr>
          <p:nvPr>
            <p:ph idx="1"/>
          </p:nvPr>
        </p:nvSpPr>
        <p:spPr>
          <a:xfrm>
            <a:off x="1703512" y="1600201"/>
            <a:ext cx="8784976" cy="4525963"/>
          </a:xfrm>
        </p:spPr>
        <p:txBody>
          <a:bodyPr/>
          <a:lstStyle/>
          <a:p>
            <a:r>
              <a:rPr lang="en-US" dirty="0" smtClean="0"/>
              <a:t>DFMA guidelines and checklists provide </a:t>
            </a:r>
            <a:r>
              <a:rPr lang="en-US" u="sng" dirty="0" smtClean="0">
                <a:hlinkClick r:id="rId2" tooltip="Heuristic"/>
              </a:rPr>
              <a:t>heuristics</a:t>
            </a:r>
            <a:r>
              <a:rPr lang="en-US" dirty="0" smtClean="0"/>
              <a:t> that, when followed, tend to reduce complexity and cost of production. </a:t>
            </a:r>
            <a:endParaRPr lang="en-US" dirty="0" smtClean="0"/>
          </a:p>
          <a:p>
            <a:r>
              <a:rPr lang="en-US" dirty="0" smtClean="0"/>
              <a:t>A </a:t>
            </a:r>
            <a:r>
              <a:rPr lang="en-US" dirty="0" smtClean="0"/>
              <a:t>designer with these heuristics in mind during conceptual design and detailed design can make better decisions from a manufacturing perspective. </a:t>
            </a:r>
            <a:endParaRPr lang="en-GB" dirty="0" smtClean="0"/>
          </a:p>
        </p:txBody>
      </p:sp>
    </p:spTree>
    <p:extLst>
      <p:ext uri="{BB962C8B-B14F-4D97-AF65-F5344CB8AC3E}">
        <p14:creationId xmlns:p14="http://schemas.microsoft.com/office/powerpoint/2010/main" val="104307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Design for </a:t>
            </a:r>
            <a:r>
              <a:rPr lang="en-US" b="1" dirty="0" smtClean="0"/>
              <a:t>environment</a:t>
            </a:r>
            <a:endParaRPr lang="en-GB" b="1" dirty="0"/>
          </a:p>
        </p:txBody>
      </p:sp>
      <p:sp>
        <p:nvSpPr>
          <p:cNvPr id="3" name="Content Placeholder 2"/>
          <p:cNvSpPr>
            <a:spLocks noGrp="1"/>
          </p:cNvSpPr>
          <p:nvPr>
            <p:ph idx="1"/>
          </p:nvPr>
        </p:nvSpPr>
        <p:spPr>
          <a:xfrm>
            <a:off x="1030310" y="1600201"/>
            <a:ext cx="9458178" cy="4525963"/>
          </a:xfrm>
        </p:spPr>
        <p:txBody>
          <a:bodyPr/>
          <a:lstStyle/>
          <a:p>
            <a:r>
              <a:rPr lang="en-US" dirty="0"/>
              <a:t>Design for environment (DFE) refers </a:t>
            </a:r>
            <a:r>
              <a:rPr lang="en-US" dirty="0" smtClean="0"/>
              <a:t>to procedures </a:t>
            </a:r>
            <a:r>
              <a:rPr lang="en-US" dirty="0"/>
              <a:t>and processes for analyzing the </a:t>
            </a:r>
            <a:r>
              <a:rPr lang="en-US" u="sng" dirty="0">
                <a:hlinkClick r:id="rId2" tooltip="Environmental issues"/>
              </a:rPr>
              <a:t>environmental impact</a:t>
            </a:r>
            <a:r>
              <a:rPr lang="en-US" dirty="0"/>
              <a:t> of a product throughout its life cycle and making design changes to reduce </a:t>
            </a:r>
            <a:r>
              <a:rPr lang="en-US" dirty="0" smtClean="0"/>
              <a:t>the environmental impact of a product. </a:t>
            </a:r>
          </a:p>
          <a:p>
            <a:r>
              <a:rPr lang="en-US" dirty="0" smtClean="0"/>
              <a:t>Full </a:t>
            </a:r>
            <a:r>
              <a:rPr lang="en-US" dirty="0"/>
              <a:t>accounting of the environmental impact of a product throughout its life is called </a:t>
            </a:r>
            <a:r>
              <a:rPr lang="en-US" u="sng" dirty="0">
                <a:hlinkClick r:id="rId3" tooltip="Life cycle assessment"/>
              </a:rPr>
              <a:t>life cycle assessment</a:t>
            </a:r>
            <a:r>
              <a:rPr lang="en-US" dirty="0"/>
              <a:t> (LCA). DFE is one approach that designers can take toward </a:t>
            </a:r>
            <a:r>
              <a:rPr lang="en-US" u="sng" dirty="0">
                <a:hlinkClick r:id="rId4" tooltip="Sustainable development"/>
              </a:rPr>
              <a:t>sustainable development</a:t>
            </a:r>
            <a:r>
              <a:rPr lang="en-US" dirty="0"/>
              <a:t>.</a:t>
            </a:r>
            <a:endParaRPr lang="en-GB" dirty="0"/>
          </a:p>
          <a:p>
            <a:pPr marL="0" indent="0">
              <a:buNone/>
            </a:pPr>
            <a:endParaRPr lang="en-GB" dirty="0"/>
          </a:p>
        </p:txBody>
      </p:sp>
    </p:spTree>
    <p:extLst>
      <p:ext uri="{BB962C8B-B14F-4D97-AF65-F5344CB8AC3E}">
        <p14:creationId xmlns:p14="http://schemas.microsoft.com/office/powerpoint/2010/main" val="51708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Design for </a:t>
            </a:r>
            <a:r>
              <a:rPr lang="en-US" b="1" dirty="0" smtClean="0"/>
              <a:t>Maintainability</a:t>
            </a:r>
            <a:endParaRPr lang="en-GB" b="1" dirty="0"/>
          </a:p>
        </p:txBody>
      </p:sp>
      <p:sp>
        <p:nvSpPr>
          <p:cNvPr id="3" name="Content Placeholder 2"/>
          <p:cNvSpPr>
            <a:spLocks noGrp="1"/>
          </p:cNvSpPr>
          <p:nvPr>
            <p:ph idx="1"/>
          </p:nvPr>
        </p:nvSpPr>
        <p:spPr>
          <a:xfrm>
            <a:off x="1280374" y="1690688"/>
            <a:ext cx="9631251" cy="4525963"/>
          </a:xfrm>
        </p:spPr>
        <p:txBody>
          <a:bodyPr>
            <a:normAutofit/>
          </a:bodyPr>
          <a:lstStyle/>
          <a:p>
            <a:r>
              <a:rPr lang="en-US" dirty="0"/>
              <a:t>Maintainability is the degree to which a product can be maintained or repaired easily, economically, and efficiently. </a:t>
            </a:r>
            <a:endParaRPr lang="en-US" dirty="0" smtClean="0"/>
          </a:p>
          <a:p>
            <a:r>
              <a:rPr lang="en-US" dirty="0"/>
              <a:t>D</a:t>
            </a:r>
            <a:r>
              <a:rPr lang="en-US" dirty="0" smtClean="0"/>
              <a:t>esign </a:t>
            </a:r>
            <a:r>
              <a:rPr lang="en-US" dirty="0"/>
              <a:t>for maintainability (</a:t>
            </a:r>
            <a:r>
              <a:rPr lang="en-US" dirty="0" err="1"/>
              <a:t>DFMaint</a:t>
            </a:r>
            <a:r>
              <a:rPr lang="en-US" dirty="0"/>
              <a:t>) encompasses the measures taken to reduce the time and other resources spent in keeping a product performing well. </a:t>
            </a:r>
            <a:endParaRPr lang="en-US" dirty="0" smtClean="0"/>
          </a:p>
          <a:p>
            <a:r>
              <a:rPr lang="en-US" dirty="0" smtClean="0"/>
              <a:t>It </a:t>
            </a:r>
            <a:r>
              <a:rPr lang="en-US" dirty="0"/>
              <a:t>benefits the end user by reducing the total ownership costs through less downtime (lost productivity), lower maintenance costs, less inventory, fewer tools, and improved safety.</a:t>
            </a:r>
            <a:endParaRPr lang="en-GB" dirty="0"/>
          </a:p>
          <a:p>
            <a:pPr marL="0" indent="0">
              <a:buNone/>
            </a:pPr>
            <a:endParaRPr lang="en-GB" dirty="0"/>
          </a:p>
        </p:txBody>
      </p:sp>
    </p:spTree>
    <p:extLst>
      <p:ext uri="{BB962C8B-B14F-4D97-AF65-F5344CB8AC3E}">
        <p14:creationId xmlns:p14="http://schemas.microsoft.com/office/powerpoint/2010/main" val="43074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316</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Engineering Business Skills 2</vt:lpstr>
      <vt:lpstr>Design perspectives</vt:lpstr>
      <vt:lpstr>DFX</vt:lpstr>
      <vt:lpstr>DFX</vt:lpstr>
      <vt:lpstr>Design for function</vt:lpstr>
      <vt:lpstr>Design for manufacturing and assembly</vt:lpstr>
      <vt:lpstr>DFMA Guidelines</vt:lpstr>
      <vt:lpstr>Design for environment</vt:lpstr>
      <vt:lpstr>Design for Maintainability</vt:lpstr>
      <vt:lpstr>Failure mode and effects analysis</vt:lpstr>
    </vt:vector>
  </TitlesOfParts>
  <Company>UHI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and Management 2</dc:title>
  <dc:creator>Perth College</dc:creator>
  <cp:lastModifiedBy>Perth College</cp:lastModifiedBy>
  <cp:revision>9</cp:revision>
  <dcterms:created xsi:type="dcterms:W3CDTF">2017-07-10T14:52:08Z</dcterms:created>
  <dcterms:modified xsi:type="dcterms:W3CDTF">2018-07-29T12:10:52Z</dcterms:modified>
</cp:coreProperties>
</file>